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3"/>
  </p:notesMasterIdLst>
  <p:handoutMasterIdLst>
    <p:handoutMasterId r:id="rId4"/>
  </p:handoutMasterIdLst>
  <p:sldIdLst>
    <p:sldId id="1075" r:id="rId2"/>
  </p:sldIdLst>
  <p:sldSz cx="9144000" cy="6858000" type="screen4x3"/>
  <p:notesSz cx="6858000" cy="9266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990033"/>
    <a:srgbClr val="660066"/>
    <a:srgbClr val="666699"/>
    <a:srgbClr val="FF9966"/>
    <a:srgbClr val="000066"/>
    <a:srgbClr val="FFFF00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0" autoAdjust="0"/>
    <p:restoredTop sz="78378" autoAdjust="0"/>
  </p:normalViewPr>
  <p:slideViewPr>
    <p:cSldViewPr>
      <p:cViewPr>
        <p:scale>
          <a:sx n="80" d="100"/>
          <a:sy n="80" d="100"/>
        </p:scale>
        <p:origin x="-1890" y="-240"/>
      </p:cViewPr>
      <p:guideLst>
        <p:guide orient="horz" pos="1536"/>
        <p:guide pos="7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60" y="1458"/>
      </p:cViewPr>
      <p:guideLst>
        <p:guide orient="horz" pos="291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97690531177835E-2"/>
          <c:y val="0.11045364891518737"/>
          <c:w val="0.87528868360277134"/>
          <c:h val="0.7573964497041419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YTY% Chg. in Pending Sales</c:v>
                </c:pt>
              </c:strCache>
            </c:strRef>
          </c:tx>
          <c:spPr>
            <a:ln w="37842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Sheet1!$A$2:$A$54</c:f>
              <c:numCache>
                <c:formatCode>mmm\-yy</c:formatCode>
                <c:ptCount val="53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</c:numCache>
            </c:numRef>
          </c:cat>
          <c:val>
            <c:numRef>
              <c:f>Sheet1!$B$2:$B$54</c:f>
              <c:numCache>
                <c:formatCode>0.00%</c:formatCode>
                <c:ptCount val="53"/>
                <c:pt idx="0">
                  <c:v>-0.25221634627155576</c:v>
                </c:pt>
                <c:pt idx="1">
                  <c:v>-4.7399768959151545E-2</c:v>
                </c:pt>
                <c:pt idx="2">
                  <c:v>0.1154157320091278</c:v>
                </c:pt>
                <c:pt idx="3">
                  <c:v>0.24106709666261827</c:v>
                </c:pt>
                <c:pt idx="4">
                  <c:v>0.32397605970231358</c:v>
                </c:pt>
                <c:pt idx="5">
                  <c:v>0.43439274673994976</c:v>
                </c:pt>
                <c:pt idx="6">
                  <c:v>0.4777755441483067</c:v>
                </c:pt>
                <c:pt idx="7">
                  <c:v>0.58024255647765832</c:v>
                </c:pt>
                <c:pt idx="8">
                  <c:v>0.71173113401020216</c:v>
                </c:pt>
                <c:pt idx="9">
                  <c:v>0.52086412139802296</c:v>
                </c:pt>
                <c:pt idx="10">
                  <c:v>0.49288321394469747</c:v>
                </c:pt>
                <c:pt idx="11">
                  <c:v>0.64941802279429472</c:v>
                </c:pt>
                <c:pt idx="12">
                  <c:v>1.0857071101128852</c:v>
                </c:pt>
                <c:pt idx="13">
                  <c:v>0.50169936756417455</c:v>
                </c:pt>
                <c:pt idx="14">
                  <c:v>0.5838562435976975</c:v>
                </c:pt>
                <c:pt idx="15">
                  <c:v>0.38484383656752286</c:v>
                </c:pt>
                <c:pt idx="16">
                  <c:v>0.12894215877331439</c:v>
                </c:pt>
                <c:pt idx="17">
                  <c:v>0.11916161480215637</c:v>
                </c:pt>
                <c:pt idx="18">
                  <c:v>9.9308770462497531E-2</c:v>
                </c:pt>
                <c:pt idx="19">
                  <c:v>9.0295220904646589E-2</c:v>
                </c:pt>
                <c:pt idx="20">
                  <c:v>5.4408436395473103E-2</c:v>
                </c:pt>
                <c:pt idx="21">
                  <c:v>6.236017462967558E-2</c:v>
                </c:pt>
                <c:pt idx="22">
                  <c:v>1.0113505537139966E-2</c:v>
                </c:pt>
                <c:pt idx="23">
                  <c:v>-6.5389737863738584E-2</c:v>
                </c:pt>
                <c:pt idx="24">
                  <c:v>-0.12192892342351858</c:v>
                </c:pt>
                <c:pt idx="25">
                  <c:v>-2.8578917331169462E-2</c:v>
                </c:pt>
                <c:pt idx="26">
                  <c:v>-0.10459360446625876</c:v>
                </c:pt>
                <c:pt idx="27">
                  <c:v>-3.7885749806964131E-2</c:v>
                </c:pt>
                <c:pt idx="28">
                  <c:v>-0.1626935471212223</c:v>
                </c:pt>
                <c:pt idx="29">
                  <c:v>-0.14188422264043943</c:v>
                </c:pt>
                <c:pt idx="30">
                  <c:v>-0.13917667934360289</c:v>
                </c:pt>
                <c:pt idx="31">
                  <c:v>-0.14864700253428187</c:v>
                </c:pt>
                <c:pt idx="32">
                  <c:v>-0.15027421870846536</c:v>
                </c:pt>
                <c:pt idx="33">
                  <c:v>-0.13316950196290711</c:v>
                </c:pt>
                <c:pt idx="34">
                  <c:v>-4.5317721151279078E-2</c:v>
                </c:pt>
                <c:pt idx="35">
                  <c:v>-9.3881051101848523E-2</c:v>
                </c:pt>
                <c:pt idx="36">
                  <c:v>-1.996583067367097E-2</c:v>
                </c:pt>
                <c:pt idx="37">
                  <c:v>-2.0913432703245194E-2</c:v>
                </c:pt>
                <c:pt idx="38">
                  <c:v>-1.4585533123736338E-2</c:v>
                </c:pt>
                <c:pt idx="39">
                  <c:v>-0.17801947034919141</c:v>
                </c:pt>
                <c:pt idx="40">
                  <c:v>7.3338012790127749E-2</c:v>
                </c:pt>
                <c:pt idx="41">
                  <c:v>5.4748983042801846E-2</c:v>
                </c:pt>
                <c:pt idx="42">
                  <c:v>5.2171663233949728E-2</c:v>
                </c:pt>
                <c:pt idx="43" formatCode="0.0%">
                  <c:v>0.13604034046966174</c:v>
                </c:pt>
                <c:pt idx="44" formatCode="0.0%">
                  <c:v>0.10266487640607536</c:v>
                </c:pt>
                <c:pt idx="45" formatCode="0.0%">
                  <c:v>0.10544334238566533</c:v>
                </c:pt>
                <c:pt idx="46">
                  <c:v>0.1030797226365836</c:v>
                </c:pt>
                <c:pt idx="47">
                  <c:v>0.10789167741470296</c:v>
                </c:pt>
                <c:pt idx="48">
                  <c:v>9.6592209030792908E-2</c:v>
                </c:pt>
                <c:pt idx="49">
                  <c:v>0.13458169165294454</c:v>
                </c:pt>
                <c:pt idx="50">
                  <c:v>0.12080418979103635</c:v>
                </c:pt>
                <c:pt idx="51">
                  <c:v>0.12532086917974494</c:v>
                </c:pt>
                <c:pt idx="52">
                  <c:v>0.11196115880328561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YTY% Chg. in Closed Sales</c:v>
                </c:pt>
              </c:strCache>
            </c:strRef>
          </c:tx>
          <c:spPr>
            <a:ln w="37842">
              <a:solidFill>
                <a:srgbClr val="3366FF"/>
              </a:solidFill>
              <a:prstDash val="solid"/>
            </a:ln>
          </c:spPr>
          <c:marker>
            <c:symbol val="square"/>
            <c:size val="9"/>
            <c:spPr>
              <a:noFill/>
              <a:ln w="9460">
                <a:noFill/>
              </a:ln>
            </c:spPr>
          </c:marker>
          <c:cat>
            <c:numRef>
              <c:f>Sheet1!$A$2:$A$54</c:f>
              <c:numCache>
                <c:formatCode>mmm\-yy</c:formatCode>
                <c:ptCount val="53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</c:numCache>
            </c:numRef>
          </c:cat>
          <c:val>
            <c:numRef>
              <c:f>Sheet1!$C$2:$C$54</c:f>
              <c:numCache>
                <c:formatCode>0.00%</c:formatCode>
                <c:ptCount val="53"/>
                <c:pt idx="0">
                  <c:v>-0.29281456420170771</c:v>
                </c:pt>
                <c:pt idx="1">
                  <c:v>-0.24563053530840973</c:v>
                </c:pt>
                <c:pt idx="2">
                  <c:v>-0.26601662977807028</c:v>
                </c:pt>
                <c:pt idx="3">
                  <c:v>9.5084042478374098E-2</c:v>
                </c:pt>
                <c:pt idx="4">
                  <c:v>0.14289349790049632</c:v>
                </c:pt>
                <c:pt idx="5">
                  <c:v>0.17866650157865416</c:v>
                </c:pt>
                <c:pt idx="6">
                  <c:v>0.45592060232717291</c:v>
                </c:pt>
                <c:pt idx="7">
                  <c:v>0.42087565674255689</c:v>
                </c:pt>
                <c:pt idx="8">
                  <c:v>1.1034068136272546</c:v>
                </c:pt>
                <c:pt idx="9">
                  <c:v>1.1555662650602412</c:v>
                </c:pt>
                <c:pt idx="10">
                  <c:v>0.67996922781036639</c:v>
                </c:pt>
                <c:pt idx="11">
                  <c:v>1.0007802594362625</c:v>
                </c:pt>
                <c:pt idx="12">
                  <c:v>0.89410294284740366</c:v>
                </c:pt>
                <c:pt idx="13">
                  <c:v>0.69907743339898443</c:v>
                </c:pt>
                <c:pt idx="14">
                  <c:v>0.67127408732417271</c:v>
                </c:pt>
                <c:pt idx="15">
                  <c:v>0.39091958445555974</c:v>
                </c:pt>
                <c:pt idx="16">
                  <c:v>0.22983781381915125</c:v>
                </c:pt>
                <c:pt idx="17">
                  <c:v>0.25874711921223548</c:v>
                </c:pt>
                <c:pt idx="18">
                  <c:v>0.149508535954475</c:v>
                </c:pt>
                <c:pt idx="19">
                  <c:v>5.0786450372269698E-2</c:v>
                </c:pt>
                <c:pt idx="20">
                  <c:v>2.0481066920695401E-2</c:v>
                </c:pt>
                <c:pt idx="21">
                  <c:v>-3.3534540576792837E-3</c:v>
                </c:pt>
                <c:pt idx="22">
                  <c:v>8.1673534798534897E-2</c:v>
                </c:pt>
                <c:pt idx="23">
                  <c:v>3.7192298318303729E-2</c:v>
                </c:pt>
                <c:pt idx="24">
                  <c:v>-0.12682199012969142</c:v>
                </c:pt>
                <c:pt idx="25">
                  <c:v>-0.1021296350026113</c:v>
                </c:pt>
                <c:pt idx="26">
                  <c:v>-2.6873721405988427E-2</c:v>
                </c:pt>
                <c:pt idx="27">
                  <c:v>-7.4046240219265314E-2</c:v>
                </c:pt>
                <c:pt idx="28">
                  <c:v>7.4193689172075139E-4</c:v>
                </c:pt>
                <c:pt idx="29">
                  <c:v>-3.9767919738909807E-2</c:v>
                </c:pt>
                <c:pt idx="30">
                  <c:v>-0.20436280137772678</c:v>
                </c:pt>
                <c:pt idx="31">
                  <c:v>-0.10612503392744055</c:v>
                </c:pt>
                <c:pt idx="32">
                  <c:v>-0.13282339707536561</c:v>
                </c:pt>
                <c:pt idx="33">
                  <c:v>-0.21519316654381482</c:v>
                </c:pt>
                <c:pt idx="34">
                  <c:v>-9.2752438837530038E-2</c:v>
                </c:pt>
                <c:pt idx="35">
                  <c:v>-6.9947833975958273E-2</c:v>
                </c:pt>
                <c:pt idx="36">
                  <c:v>1.392957104732151E-2</c:v>
                </c:pt>
                <c:pt idx="37">
                  <c:v>-2.2590168142728739E-2</c:v>
                </c:pt>
                <c:pt idx="38">
                  <c:v>2.1585464206081983E-2</c:v>
                </c:pt>
                <c:pt idx="39">
                  <c:v>-2.113375254125105E-2</c:v>
                </c:pt>
                <c:pt idx="40">
                  <c:v>-0.10433692221213298</c:v>
                </c:pt>
                <c:pt idx="41">
                  <c:v>-5.1706091689344702E-2</c:v>
                </c:pt>
                <c:pt idx="42">
                  <c:v>1.362937998711411E-2</c:v>
                </c:pt>
                <c:pt idx="43" formatCode="0.0%">
                  <c:v>0.11285425101214575</c:v>
                </c:pt>
                <c:pt idx="44" formatCode="0.0%">
                  <c:v>7.1083899756135605E-2</c:v>
                </c:pt>
                <c:pt idx="45" formatCode="0.0%">
                  <c:v>4.5469613259668584E-2</c:v>
                </c:pt>
                <c:pt idx="46">
                  <c:v>5.9505714124866271E-2</c:v>
                </c:pt>
                <c:pt idx="47">
                  <c:v>8.9742964444228246E-3</c:v>
                </c:pt>
                <c:pt idx="48">
                  <c:v>1.6177697887911568E-2</c:v>
                </c:pt>
                <c:pt idx="49">
                  <c:v>0.12225869993434002</c:v>
                </c:pt>
                <c:pt idx="50">
                  <c:v>1.7158002417929863E-2</c:v>
                </c:pt>
                <c:pt idx="51">
                  <c:v>2.7724111282843911E-2</c:v>
                </c:pt>
                <c:pt idx="52">
                  <c:v>0.16916095394419228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22176"/>
        <c:axId val="70660096"/>
      </c:lineChart>
      <c:dateAx>
        <c:axId val="3312217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low"/>
        <c:spPr>
          <a:ln w="315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60096"/>
        <c:crosses val="autoZero"/>
        <c:auto val="1"/>
        <c:lblOffset val="100"/>
        <c:baseTimeUnit val="months"/>
        <c:majorUnit val="6"/>
        <c:majorTimeUnit val="months"/>
        <c:minorUnit val="1"/>
        <c:minorTimeUnit val="months"/>
      </c:dateAx>
      <c:valAx>
        <c:axId val="70660096"/>
        <c:scaling>
          <c:orientation val="minMax"/>
        </c:scaling>
        <c:delete val="0"/>
        <c:axPos val="l"/>
        <c:majorGridlines>
          <c:spPr>
            <a:ln w="3153">
              <a:solidFill>
                <a:schemeClr val="tx1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ln w="315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122176"/>
        <c:crosses val="autoZero"/>
        <c:crossBetween val="between"/>
      </c:valAx>
      <c:spPr>
        <a:noFill/>
        <a:ln w="1261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5588914549653579"/>
          <c:y val="2.564102564102564E-2"/>
          <c:w val="0.70785219399538102"/>
          <c:h val="5.9171597633136092E-2"/>
        </c:manualLayout>
      </c:layout>
      <c:overlay val="0"/>
      <c:spPr>
        <a:solidFill>
          <a:schemeClr val="bg1"/>
        </a:solidFill>
        <a:ln w="3153">
          <a:solidFill>
            <a:schemeClr val="tx1"/>
          </a:solidFill>
          <a:prstDash val="solid"/>
        </a:ln>
      </c:spPr>
      <c:txPr>
        <a:bodyPr/>
        <a:lstStyle/>
        <a:p>
          <a:pPr>
            <a:defRPr sz="127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9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592" cy="463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411" y="0"/>
            <a:ext cx="2971591" cy="463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2768"/>
            <a:ext cx="2971592" cy="46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411" y="8802768"/>
            <a:ext cx="2971591" cy="46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D3E6F11-D95D-4403-8C84-EF19C198B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5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592" cy="463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411" y="0"/>
            <a:ext cx="2971591" cy="463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1250" y="693738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819" y="4402180"/>
            <a:ext cx="5028365" cy="4169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2768"/>
            <a:ext cx="2971592" cy="46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411" y="8802768"/>
            <a:ext cx="2971591" cy="46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F73403F-24EA-44D3-A2B1-65C907CAC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16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2BA14-3394-4461-9FBE-3368B6D2BAF3}" type="slidenum">
              <a:rPr lang="en-US"/>
              <a:pPr/>
              <a:t>1</a:t>
            </a:fld>
            <a:endParaRPr lang="en-US"/>
          </a:p>
        </p:txBody>
      </p:sp>
      <p:sp>
        <p:nvSpPr>
          <p:cNvPr id="156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695325"/>
            <a:ext cx="4635500" cy="3476625"/>
          </a:xfrm>
          <a:ln/>
        </p:spPr>
      </p:sp>
      <p:sp>
        <p:nvSpPr>
          <p:cNvPr id="156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402140"/>
            <a:ext cx="5029200" cy="4168776"/>
          </a:xfrm>
        </p:spPr>
        <p:txBody>
          <a:bodyPr lIns="91229" tIns="45614" rIns="91229" bIns="45614"/>
          <a:lstStyle/>
          <a:p>
            <a:pPr>
              <a:buFontTx/>
              <a:buChar char="•"/>
            </a:pPr>
            <a:r>
              <a:rPr lang="en-US" sz="1400" dirty="0" smtClean="0">
                <a:latin typeface="Arial" charset="0"/>
              </a:rPr>
              <a:t>Raw sales figures.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2514600"/>
            <a:ext cx="67627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3730625"/>
            <a:ext cx="67627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1601788"/>
            <a:ext cx="67627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674688"/>
            <a:ext cx="67627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Copyright"/>
          <p:cNvSpPr txBox="1">
            <a:spLocks noChangeArrowheads="1"/>
          </p:cNvSpPr>
          <p:nvPr userDrawn="1"/>
        </p:nvSpPr>
        <p:spPr bwMode="auto">
          <a:xfrm>
            <a:off x="609600" y="54864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The copyright laws of the United States (Title 17 U.S. Code) forbid the unauthorized reproduction of this report by any means, including facsimile or computerized formats.  Copyright © 2011 CALIFORNIA ASSOCIATION OF REALTORS®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4558" y="2305375"/>
            <a:ext cx="6113642" cy="1470025"/>
          </a:xfrm>
        </p:spPr>
        <p:txBody>
          <a:bodyPr anchor="t">
            <a:noAutofit/>
          </a:bodyPr>
          <a:lstStyle>
            <a:lvl1pPr algn="l">
              <a:defRPr sz="4400" b="1">
                <a:solidFill>
                  <a:srgbClr val="C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886200"/>
            <a:ext cx="6172200" cy="746919"/>
          </a:xfrm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362319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"/>
            <a:ext cx="9144000" cy="602184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24934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85800"/>
            <a:ext cx="44958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685800"/>
            <a:ext cx="4495800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0142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762000"/>
            <a:ext cx="4495800" cy="3962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495800" cy="171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705100"/>
            <a:ext cx="4495800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7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762000"/>
            <a:ext cx="44958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762000"/>
            <a:ext cx="44958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2514600"/>
            <a:ext cx="67627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3730625"/>
            <a:ext cx="67627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1601788"/>
            <a:ext cx="67627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13" y="674688"/>
            <a:ext cx="67627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4558" y="2305375"/>
            <a:ext cx="6113642" cy="1470025"/>
          </a:xfrm>
        </p:spPr>
        <p:txBody>
          <a:bodyPr anchor="t">
            <a:noAutofit/>
          </a:bodyPr>
          <a:lstStyle>
            <a:lvl1pPr algn="l">
              <a:defRPr sz="4400" b="1">
                <a:solidFill>
                  <a:srgbClr val="C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02784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700"/>
            <a:ext cx="91440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609600"/>
            <a:ext cx="9144000" cy="524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702320F-061B-49F8-9ADF-01C9DDA16F9A}" type="datetimeFigureOut">
              <a:rPr lang="en-US"/>
              <a:pPr>
                <a:defRPr/>
              </a:pPr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EA8A212-E439-4451-B465-6F2F48F26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29" r:id="rId1"/>
    <p:sldLayoutId id="2147486030" r:id="rId2"/>
    <p:sldLayoutId id="2147486031" r:id="rId3"/>
    <p:sldLayoutId id="2147486032" r:id="rId4"/>
    <p:sldLayoutId id="2147486033" r:id="rId5"/>
    <p:sldLayoutId id="2147486034" r:id="rId6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Arial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1pPr>
      <a:lvl2pPr marL="914400" indent="-4572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 kern="1200">
          <a:solidFill>
            <a:srgbClr val="C00000"/>
          </a:solidFill>
          <a:latin typeface="+mn-lt"/>
          <a:ea typeface="+mn-ea"/>
          <a:cs typeface="Arial" charset="0"/>
        </a:defRPr>
      </a:lvl2pPr>
      <a:lvl3pPr marL="12573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kern="1200">
          <a:solidFill>
            <a:srgbClr val="595959"/>
          </a:solidFill>
          <a:latin typeface="+mn-lt"/>
          <a:ea typeface="+mn-ea"/>
          <a:cs typeface="Arial" charset="0"/>
        </a:defRPr>
      </a:lvl3pPr>
      <a:lvl4pPr marL="17145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kern="1200">
          <a:solidFill>
            <a:srgbClr val="595959"/>
          </a:solidFill>
          <a:latin typeface="+mn-lt"/>
          <a:ea typeface="+mn-ea"/>
          <a:cs typeface="Arial" charset="0"/>
        </a:defRPr>
      </a:lvl4pPr>
      <a:lvl5pPr marL="21717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kern="1200">
          <a:solidFill>
            <a:srgbClr val="595959"/>
          </a:solidFill>
          <a:latin typeface="+mn-lt"/>
          <a:ea typeface="+mn-ea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3999" cy="6983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Year-to-Year Percent </a:t>
            </a:r>
            <a:r>
              <a:rPr lang="en-US" sz="3600" dirty="0" smtClean="0"/>
              <a:t>Change</a:t>
            </a:r>
            <a:br>
              <a:rPr lang="en-US" sz="3600" dirty="0" smtClean="0"/>
            </a:br>
            <a:r>
              <a:rPr lang="en-US" sz="3100" b="0" dirty="0" smtClean="0"/>
              <a:t>(Pending Sales vs. Closed Sales)</a:t>
            </a:r>
            <a:endParaRPr lang="en-US" sz="3100" b="0" dirty="0"/>
          </a:p>
        </p:txBody>
      </p:sp>
      <p:graphicFrame>
        <p:nvGraphicFramePr>
          <p:cNvPr id="2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654361"/>
              </p:ext>
            </p:extLst>
          </p:nvPr>
        </p:nvGraphicFramePr>
        <p:xfrm>
          <a:off x="546100" y="1473994"/>
          <a:ext cx="8215313" cy="478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60583" name="Text Box 7"/>
          <p:cNvSpPr txBox="1">
            <a:spLocks noChangeArrowheads="1"/>
          </p:cNvSpPr>
          <p:nvPr/>
        </p:nvSpPr>
        <p:spPr bwMode="auto">
          <a:xfrm>
            <a:off x="152400" y="6400800"/>
            <a:ext cx="3719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 b="1">
                <a:latin typeface="Arial" charset="0"/>
              </a:rPr>
              <a:t>SOURCE: California Association of REALTORS®</a:t>
            </a:r>
          </a:p>
        </p:txBody>
      </p:sp>
    </p:spTree>
    <p:extLst>
      <p:ext uri="{BB962C8B-B14F-4D97-AF65-F5344CB8AC3E}">
        <p14:creationId xmlns:p14="http://schemas.microsoft.com/office/powerpoint/2010/main" val="479478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6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6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0578" grpId="0" autoUpdateAnimBg="0"/>
      <p:bldGraphic spid="2" grpId="0">
        <p:bldSub>
          <a:bldChart bld="series"/>
        </p:bldSub>
      </p:bldGraphic>
      <p:bldP spid="1560583" grpId="0" autoUpdateAnimBg="0"/>
    </p:bldLst>
  </p:timing>
</p:sld>
</file>

<file path=ppt/theme/theme1.xml><?xml version="1.0" encoding="utf-8"?>
<a:theme xmlns:a="http://schemas.openxmlformats.org/drawingml/2006/main" name="CAR_designA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45215</TotalTime>
  <Words>15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CAR_designA</vt:lpstr>
      <vt:lpstr>Year-to-Year Percent Change (Pending Sales vs. Closed Sales)</vt:lpstr>
    </vt:vector>
  </TitlesOfParts>
  <Company>California Association Of Realtors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Green</dc:creator>
  <cp:lastModifiedBy>Sshen2k</cp:lastModifiedBy>
  <cp:revision>3736</cp:revision>
  <cp:lastPrinted>2012-05-21T16:52:42Z</cp:lastPrinted>
  <dcterms:created xsi:type="dcterms:W3CDTF">2000-11-07T19:12:17Z</dcterms:created>
  <dcterms:modified xsi:type="dcterms:W3CDTF">2012-06-24T23:19:18Z</dcterms:modified>
</cp:coreProperties>
</file>